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4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5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6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7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集計・可視化: 株式会社DataBake ／ データ取得日 2026-10-31 ／ 集計日 2026-11-01 ／ v0.1.0（集計 2026-11-01）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0"/>
            <a:ext cx="12191695" cy="2011680"/>
          </a:xfrm>
          <a:prstGeom prst="rect">
            <a:avLst/>
          </a:prstGeom>
          <a:solidFill>
            <a:srgbClr val="FFFB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640080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14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調査報告書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005840"/>
            <a:ext cx="11094415" cy="12801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</a:pPr>
            <a:r>
              <a:rPr sz="3000" b="1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高鷲地域 町民観光意識調査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2743200"/>
            <a:ext cx="182880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12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実施主体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77440" y="2743200"/>
            <a:ext cx="731520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0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高鷲観光協会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3127248"/>
            <a:ext cx="182880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12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集計・可視化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377440" y="3127248"/>
            <a:ext cx="731520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0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株式会社DataBake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3511296"/>
            <a:ext cx="182880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12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調査期間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377440" y="3511296"/>
            <a:ext cx="731520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0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2026年9月21日〜10月18日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3895344"/>
            <a:ext cx="182880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12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データ取得日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77440" y="3895344"/>
            <a:ext cx="731520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0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2026-10-31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4279392"/>
            <a:ext cx="182880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12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集計日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377440" y="4279392"/>
            <a:ext cx="731520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0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2026-11-01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48640" y="4663440"/>
            <a:ext cx="182880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12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版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377440" y="4663440"/>
            <a:ext cx="731520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0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v0.1.0（集計 2026-11-01）</a:t>
            </a:r>
          </a:p>
        </p:txBody>
      </p:sp>
      <p:pic>
        <p:nvPicPr>
          <p:cNvPr id="20" name="Picture 19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14255" y="5394960"/>
            <a:ext cx="1828800" cy="54864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調査概要 ／ 集計・可視化: 株式会社DataBake ／ データ取得日 2026-10-31 ／ 集計日 2026-11-01 ／ v0.1.0（集計 2026-11-01）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411480"/>
            <a:ext cx="11094415" cy="9144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5000"/>
              </a:lnSpc>
            </a:pPr>
            <a:r>
              <a:rPr sz="2400" b="1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調査概要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1371600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1645920"/>
            <a:ext cx="6583680" cy="43891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45000"/>
              </a:lnSpc>
            </a:pPr>
            <a:r>
              <a:rPr sz="1300" b="0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・調査方法: Google フォームによるウェブアンケート（高鷲地域の住民・出身者・勤務者が対象。任意回答）</a:t>
            </a:r>
          </a:p>
          <a:p>
            <a:pPr algn="l">
              <a:lnSpc>
                <a:spcPct val="145000"/>
              </a:lnSpc>
            </a:pPr>
            <a:r>
              <a:rPr sz="1300" b="0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・調査期間: 2026年9月21日〜10月18日</a:t>
            </a:r>
          </a:p>
          <a:p>
            <a:pPr algn="l">
              <a:lnSpc>
                <a:spcPct val="145000"/>
              </a:lnSpc>
            </a:pPr>
            <a:r>
              <a:rPr sz="1300" b="0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・対象: 高鷲地域に居住・勤務している方、または高鷲地域出身の方（割付なし・任意回答）</a:t>
            </a:r>
          </a:p>
          <a:p>
            <a:pPr algn="l">
              <a:lnSpc>
                <a:spcPct val="145000"/>
              </a:lnSpc>
            </a:pPr>
            <a:r>
              <a:rPr sz="1300" b="0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・割付: </a:t>
            </a:r>
          </a:p>
          <a:p>
            <a:pPr algn="l">
              <a:lnSpc>
                <a:spcPct val="145000"/>
              </a:lnSpc>
            </a:pPr>
            <a:r>
              <a:rPr sz="1300" b="0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・回収の内訳: 本調査回収 300 ／ 有効 300 ／ 無効 0</a:t>
            </a:r>
          </a:p>
          <a:p>
            <a:pPr algn="l">
              <a:lnSpc>
                <a:spcPct val="145000"/>
              </a:lnSpc>
            </a:pPr>
            <a:r>
              <a:rPr sz="1300" b="0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・推計: しない（母集団推計・信頼区間は出さない）</a:t>
            </a:r>
          </a:p>
          <a:p>
            <a:pPr algn="l">
              <a:lnSpc>
                <a:spcPct val="145000"/>
              </a:lnSpc>
            </a:pPr>
            <a:r>
              <a:rPr sz="1300" b="0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・ウェイト: なし（回答者の構成をそのまま示す）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06640" y="1645920"/>
            <a:ext cx="4236415" cy="43891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40000"/>
              </a:lnSpc>
            </a:pPr>
            <a:r>
              <a:rPr sz="1200" b="0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軸（全設問に共通）</a:t>
            </a:r>
          </a:p>
          <a:p>
            <a:pPr algn="l">
              <a:lnSpc>
                <a:spcPct val="140000"/>
              </a:lnSpc>
            </a:pPr>
            <a:r>
              <a:rPr sz="1200" b="0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・年代別: 10代 24人／20〜30代 91人／40〜50代 111人／60歳以上 74人</a:t>
            </a:r>
          </a:p>
          <a:p>
            <a:pPr algn="l">
              <a:lnSpc>
                <a:spcPct val="140000"/>
              </a:lnSpc>
            </a:pPr>
            <a:r>
              <a:rPr sz="1200" b="0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・居住別: 先住民 152人／移住者 84人／労働者 64人</a:t>
            </a:r>
          </a:p>
          <a:p>
            <a:pPr algn="l">
              <a:lnSpc>
                <a:spcPct val="140000"/>
              </a:lnSpc>
            </a:pPr>
            <a:r>
              <a:rPr sz="1200" b="0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・観光従事別: 従事者 226人／非従事者 74人</a:t>
            </a:r>
          </a:p>
          <a:p>
            <a:pPr algn="l">
              <a:lnSpc>
                <a:spcPct val="140000"/>
              </a:lnSpc>
            </a:pPr>
            <a:r>
              <a:rPr sz="1200" b="0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/>
            </a:r>
          </a:p>
          <a:p>
            <a:pPr algn="l">
              <a:lnSpc>
                <a:spcPct val="140000"/>
              </a:lnSpc>
            </a:pPr>
            <a:r>
              <a:rPr sz="1200" b="0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n の扱い（表示制御）</a:t>
            </a:r>
          </a:p>
          <a:p>
            <a:pPr algn="l">
              <a:lnSpc>
                <a:spcPct val="140000"/>
              </a:lnSpc>
            </a:pPr>
            <a:r>
              <a:rPr sz="1200" b="0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・1〜4: n&lt;5 のため非表示</a:t>
            </a:r>
          </a:p>
          <a:p>
            <a:pPr algn="l">
              <a:lnSpc>
                <a:spcPct val="140000"/>
              </a:lnSpc>
            </a:pPr>
            <a:r>
              <a:rPr sz="1200" b="0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・5〜9: n&lt;10 のため件数のみ</a:t>
            </a:r>
          </a:p>
          <a:p>
            <a:pPr algn="l">
              <a:lnSpc>
                <a:spcPct val="140000"/>
              </a:lnSpc>
            </a:pPr>
            <a:r>
              <a:rPr sz="1200" b="0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・10〜29: 参考値（n&lt;30）</a:t>
            </a:r>
          </a:p>
          <a:p>
            <a:pPr algn="l">
              <a:lnSpc>
                <a:spcPct val="140000"/>
              </a:lnSpc>
            </a:pPr>
            <a:r>
              <a:rPr sz="1200" b="0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・30 以上: 通常表示（代表性は保証しない）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回答者の内訳 ／ 集計・可視化: 株式会社DataBake ／ データ取得日 2026-10-31 ／ 集計日 2026-11-01 ／ v0.1.0（集計 2026-11-01）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411480"/>
            <a:ext cx="11094415" cy="9144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5000"/>
              </a:lnSpc>
            </a:pPr>
            <a:r>
              <a:rPr sz="2400" b="1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回答者の内訳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1371600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able__number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737360"/>
            <a:ext cx="7474226" cy="429768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6053328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構成比＝有効回答に対する割合。任意回答のため対象者全体の分布ではない。推計・ウェイトなし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結果のまとめ ／ 集計・可視化: 株式会社DataBake ／ データ取得日 2026-10-31 ／ 集計日 2026-11-01 ／ v0.1.0（集計 2026-11-01）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411480"/>
            <a:ext cx="11094415" cy="9144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5000"/>
              </a:lnSpc>
            </a:pPr>
            <a:r>
              <a:rPr sz="2400" b="1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調査結果のポイント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1371600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1508760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主要 5 点＝四象限の結果と、全体との差が大きかった順（自動選定）。今回の回答者での値（推計なし）。公開前に人が選び直し・確認する。</a:t>
            </a:r>
          </a:p>
        </p:txBody>
      </p:sp>
      <p:sp>
        <p:nvSpPr>
          <p:cNvPr id="8" name="Rectangle 7"/>
          <p:cNvSpPr/>
          <p:nvPr/>
        </p:nvSpPr>
        <p:spPr>
          <a:xfrm>
            <a:off x="548640" y="2011680"/>
            <a:ext cx="329184" cy="329184"/>
          </a:xfrm>
          <a:prstGeom prst="rect">
            <a:avLst/>
          </a:prstGeom>
          <a:solidFill>
            <a:srgbClr val="1F29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48640" y="2011680"/>
            <a:ext cx="329184" cy="329184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30000"/>
              </a:lnSpc>
            </a:pPr>
            <a:r>
              <a:rPr sz="1200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" y="1965960"/>
            <a:ext cx="10637215" cy="7772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0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「20年以上」が最も多く 33.3%。次いで「10～19年」20.7%。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48640" y="2834640"/>
            <a:ext cx="329184" cy="329184"/>
          </a:xfrm>
          <a:prstGeom prst="rect">
            <a:avLst/>
          </a:prstGeom>
          <a:solidFill>
            <a:srgbClr val="1F29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48640" y="2834640"/>
            <a:ext cx="329184" cy="329184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30000"/>
              </a:lnSpc>
            </a:pPr>
            <a:r>
              <a:rPr sz="1200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05840" y="2788920"/>
            <a:ext cx="10637215" cy="7772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0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「若者の活躍」が最も多く 49.7%。次いで「地域経済への利益還元」49.0%。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48640" y="3657600"/>
            <a:ext cx="329184" cy="329184"/>
          </a:xfrm>
          <a:prstGeom prst="rect">
            <a:avLst/>
          </a:prstGeom>
          <a:solidFill>
            <a:srgbClr val="1F29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48640" y="3657600"/>
            <a:ext cx="329184" cy="329184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30000"/>
              </a:lnSpc>
            </a:pPr>
            <a:r>
              <a:rPr sz="1200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05840" y="3611880"/>
            <a:ext cx="10637215" cy="7772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0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「地域での観光消費が増えること」が最も多く 60.0%。次いで「宿泊施設や飲食店など地域事業者の売上が増えること」55.7%。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48640" y="4480560"/>
            <a:ext cx="329184" cy="329184"/>
          </a:xfrm>
          <a:prstGeom prst="rect">
            <a:avLst/>
          </a:prstGeom>
          <a:solidFill>
            <a:srgbClr val="1F29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48640" y="4480560"/>
            <a:ext cx="329184" cy="329184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30000"/>
              </a:lnSpc>
            </a:pPr>
            <a:r>
              <a:rPr sz="1200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05840" y="4434840"/>
            <a:ext cx="10637215" cy="7772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0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「雪道での交通事故や危険運転」が最も多く 80.3%。次いで「道路の渋滞」66.7%。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48640" y="5303520"/>
            <a:ext cx="329184" cy="329184"/>
          </a:xfrm>
          <a:prstGeom prst="rect">
            <a:avLst/>
          </a:prstGeom>
          <a:solidFill>
            <a:srgbClr val="1F29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48640" y="5303520"/>
            <a:ext cx="329184" cy="329184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30000"/>
              </a:lnSpc>
            </a:pPr>
            <a:r>
              <a:rPr sz="1200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5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05840" y="5257800"/>
            <a:ext cx="10637215" cy="7772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0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「雪道での交通・運転マナー」が最も多く 70.7%。次いで「ごみ・ポイ捨て」64.0%。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回答者の姿 ／ 集計・可視化: 株式会社DataBake ／ データ取得日 2026-10-31 ／ 集計日 2026-11-01 ／ v0.1.0（集計 2026-11-01）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999713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200" b="1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居住年数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45775" y="411480"/>
            <a:ext cx="109728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30000"/>
              </a:lnSpc>
            </a:pPr>
            <a:r>
              <a:rPr sz="1000" b="0">
                <a:solidFill>
                  <a:srgbClr val="9CA3AF"/>
                </a:solidFill>
                <a:latin typeface="Inter"/>
                <a:ea typeface="Inter"/>
                <a:cs typeface="Inter"/>
              </a:rPr>
              <a:t>Q21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48640" y="1005840"/>
            <a:ext cx="11094415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0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「20年以上」が最も多く 33.3%。次いで「10～19年」20.7%。</a:t>
            </a:r>
          </a:p>
        </p:txBody>
      </p:sp>
      <p:pic>
        <p:nvPicPr>
          <p:cNvPr id="9" name="Picture 8" descr="table__card-Q21__g1p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4987" y="1783080"/>
            <a:ext cx="8121721" cy="425196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48640" y="6053328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出典: Q21。区分: 年代別・居住別・観光従事別（1/1 枚目）。表の色は全体との差（橙＝高い、青＝低い。±5／±10 ポイント。n≥30 の区分のみ）。数値・n は表内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期待と大切にすること ／ 集計・可視化: 株式会社DataBake ／ データ取得日 2026-10-31 ／ 集計日 2026-11-01 ／ v0.1.0（集計 2026-11-01）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999713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200" b="1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最も大切にすべきこと（3つまで）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45775" y="411480"/>
            <a:ext cx="109728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30000"/>
              </a:lnSpc>
            </a:pPr>
            <a:r>
              <a:rPr sz="1000" b="0">
                <a:solidFill>
                  <a:srgbClr val="9CA3AF"/>
                </a:solidFill>
                <a:latin typeface="Inter"/>
                <a:ea typeface="Inter"/>
                <a:cs typeface="Inter"/>
              </a:rPr>
              <a:t>Q17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48640" y="1005840"/>
            <a:ext cx="11094415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0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「若者の活躍」が最も多く 49.7%。次いで「地域経済への利益還元」49.0%。</a:t>
            </a:r>
          </a:p>
        </p:txBody>
      </p:sp>
      <p:pic>
        <p:nvPicPr>
          <p:cNvPr id="9" name="Picture 8" descr="table__card-Q17__g1p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783080"/>
            <a:ext cx="11094415" cy="319248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48640" y="6053328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出典: Q17。区分: 年代別・居住別・観光従事別（1/1 枚目）。表の色は全体との差（橙＝高い、青＝低い。±5／±10 ポイント。n≥30 の区分のみ）。数値・n は表内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インバウンド ／ 集計・可視化: 株式会社DataBake ／ データ取得日 2026-10-31 ／ 集計日 2026-11-01 ／ v0.1.0（集計 2026-11-01）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999713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200" b="1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外国人観光客への期待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45775" y="411480"/>
            <a:ext cx="109728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30000"/>
              </a:lnSpc>
            </a:pPr>
            <a:r>
              <a:rPr sz="1000" b="0">
                <a:solidFill>
                  <a:srgbClr val="9CA3AF"/>
                </a:solidFill>
                <a:latin typeface="Inter"/>
                <a:ea typeface="Inter"/>
                <a:cs typeface="Inter"/>
              </a:rPr>
              <a:t>Q14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48640" y="1005840"/>
            <a:ext cx="11094415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0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「地域での観光消費が増えること」が最も多く 60.0%。次いで「宿泊施設や飲食店など地域事業者の売上が増えること」55.7%。</a:t>
            </a:r>
          </a:p>
        </p:txBody>
      </p:sp>
      <p:pic>
        <p:nvPicPr>
          <p:cNvPr id="9" name="Picture 8" descr="table__card-Q14__g1p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783080"/>
            <a:ext cx="11094415" cy="352273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48640" y="6053328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出典: Q14。区分: 年代別・居住別・観光従事別（1/1 枚目）。表の色は全体との差（橙＝高い、青＝低い。±5／±10 ポイント。n≥30 の区分のみ）。数値・n は表内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スキー場・スノーリゾート ／ 集計・可視化: 株式会社DataBake ／ データ取得日 2026-10-31 ／ 集計日 2026-11-01 ／ v0.1.0（集計 2026-11-01）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999713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200" b="1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冬季観光の課題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45775" y="411480"/>
            <a:ext cx="109728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30000"/>
              </a:lnSpc>
            </a:pPr>
            <a:r>
              <a:rPr sz="1000" b="0">
                <a:solidFill>
                  <a:srgbClr val="9CA3AF"/>
                </a:solidFill>
                <a:latin typeface="Inter"/>
                <a:ea typeface="Inter"/>
                <a:cs typeface="Inter"/>
              </a:rPr>
              <a:t>Q8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48640" y="1005840"/>
            <a:ext cx="11094415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0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「雪道での交通事故や危険運転」が最も多く 80.3%。次いで「道路の渋滞」66.7%。</a:t>
            </a:r>
          </a:p>
        </p:txBody>
      </p:sp>
      <p:pic>
        <p:nvPicPr>
          <p:cNvPr id="9" name="Picture 8" descr="table__card-Q8__g1p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783080"/>
            <a:ext cx="11094415" cy="342676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48640" y="6053328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出典: Q8。区分: 年代別・居住別・観光従事別（1/1 枚目）。表の色は全体との差（橙＝高い、青＝低い。±5／±10 ポイント。n≥30 の区分のみ）。数値・n は表内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観光への意識 ／ 集計・可視化: 株式会社DataBake ／ データ取得日 2026-10-31 ／ 集計日 2026-11-01 ／ v0.1.0（集計 2026-11-01）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999713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200" b="1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観光客による困りごと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45775" y="411480"/>
            <a:ext cx="109728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30000"/>
              </a:lnSpc>
            </a:pPr>
            <a:r>
              <a:rPr sz="1000" b="0">
                <a:solidFill>
                  <a:srgbClr val="9CA3AF"/>
                </a:solidFill>
                <a:latin typeface="Inter"/>
                <a:ea typeface="Inter"/>
                <a:cs typeface="Inter"/>
              </a:rPr>
              <a:t>Q4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48640" y="1005840"/>
            <a:ext cx="11094415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0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「雪道での交通・運転マナー」が最も多く 70.7%。次いで「ごみ・ポイ捨て」64.0%。</a:t>
            </a:r>
          </a:p>
        </p:txBody>
      </p:sp>
      <p:pic>
        <p:nvPicPr>
          <p:cNvPr id="9" name="Picture 8" descr="table__card-Q4__g1p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783080"/>
            <a:ext cx="11094415" cy="3230637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48640" y="6053328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出典: Q4。区分: 年代別・居住別・観光従事別（1/1 枚目）。表の色は全体との差（橙＝高い、青＝低い。±5／±10 ポイント。n≥30 の区分のみ）。数値・n は表内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言えること・言えないこと ／ 集計・可視化: 株式会社DataBake ／ データ取得日 2026-10-31 ／ 集計日 2026-11-01 ／ v0.1.0（集計 2026-11-01）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411480"/>
            <a:ext cx="11094415" cy="9144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5000"/>
              </a:lnSpc>
            </a:pPr>
            <a:r>
              <a:rPr sz="2400" b="1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この調査で言えること・言えないこと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1371600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1645920"/>
            <a:ext cx="5394960" cy="42062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45000"/>
              </a:lnSpc>
            </a:pPr>
            <a:r>
              <a:rPr sz="1300" b="0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言えること</a:t>
            </a:r>
          </a:p>
          <a:p>
            <a:pPr algn="l">
              <a:lnSpc>
                <a:spcPct val="145000"/>
              </a:lnSpc>
            </a:pPr>
            <a:r>
              <a:rPr sz="1300" b="0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・回答した 300 人における、観光への評価・課題・今後の意向の分布と、3 軸間の差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17920" y="1645920"/>
            <a:ext cx="5425135" cy="42062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45000"/>
              </a:lnSpc>
            </a:pPr>
            <a:r>
              <a:rPr sz="1300" b="0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言えないこと</a:t>
            </a:r>
          </a:p>
          <a:p>
            <a:pPr algn="l">
              <a:lnSpc>
                <a:spcPct val="145000"/>
              </a:lnSpc>
            </a:pPr>
            <a:r>
              <a:rPr sz="1300" b="0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・高鷲地域の住民全体の意見の分布（任意回答で、観光関連の仕事に就く人の比率が高い）</a:t>
            </a:r>
          </a:p>
          <a:p>
            <a:pPr algn="l">
              <a:lnSpc>
                <a:spcPct val="145000"/>
              </a:lnSpc>
            </a:pPr>
            <a:r>
              <a:rPr sz="1300" b="0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・意見の因果（観光の仕事に就いているから支持するのか、支持するから就いているのか）</a:t>
            </a:r>
          </a:p>
          <a:p>
            <a:pPr algn="l">
              <a:lnSpc>
                <a:spcPct val="145000"/>
              </a:lnSpc>
            </a:pPr>
            <a:r>
              <a:rPr sz="1300" b="0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・観光客側の評価や実際の経済効果（本調査では聴取していない）</a:t>
            </a:r>
          </a:p>
          <a:p>
            <a:pPr algn="l">
              <a:lnSpc>
                <a:spcPct val="145000"/>
              </a:lnSpc>
            </a:pPr>
            <a:r>
              <a:rPr sz="1300" b="0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/>
            </a:r>
          </a:p>
          <a:p>
            <a:pPr algn="l">
              <a:lnSpc>
                <a:spcPct val="145000"/>
              </a:lnSpc>
            </a:pPr>
            <a:r>
              <a:rPr sz="1300" b="0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誤解を避けたいこと</a:t>
            </a:r>
          </a:p>
          <a:p>
            <a:pPr algn="l">
              <a:lnSpc>
                <a:spcPct val="145000"/>
              </a:lnSpc>
            </a:pPr>
            <a:r>
              <a:rPr sz="1300" b="0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・任意回答のため、回答者の構成（観光関連の仕事に就く人が半数以上）は住民全体の構成と異なること</a:t>
            </a:r>
          </a:p>
          <a:p>
            <a:pPr algn="l">
              <a:lnSpc>
                <a:spcPct val="145000"/>
              </a:lnSpc>
            </a:pPr>
            <a:r>
              <a:rPr sz="1300" b="0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・n&lt;30 の区分（10代）の割合を全体の傾向として読ませないこと</a:t>
            </a:r>
          </a:p>
          <a:p>
            <a:pPr algn="l">
              <a:lnSpc>
                <a:spcPct val="145000"/>
              </a:lnSpc>
            </a:pPr>
            <a:r>
              <a:rPr sz="1300" b="0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・自由記述と「その他」の記入は原文を公開しないこと（個人が特定されうる）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  <a:ea typeface="Noto Sans JP"/>
                <a:cs typeface="Noto Sans JP"/>
              </a:rPr>
              <a:t>付録 ／ 集計・可視化: 株式会社DataBake ／ データ取得日 2026-10-31 ／ 集計日 2026-11-01 ／ v0.1.0（集計 2026-11-01）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411480"/>
            <a:ext cx="11094415" cy="9144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5000"/>
              </a:lnSpc>
            </a:pPr>
            <a:r>
              <a:rPr sz="2400" b="1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集計方法と注意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1371600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1645920"/>
            <a:ext cx="11094415" cy="43891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50000"/>
              </a:lnSpc>
            </a:pPr>
            <a:r>
              <a:rPr sz="1300" b="0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・割合の分母は各設問の有効回答者（n_analysis）。無回答は分母から除き、人数を別に示す</a:t>
            </a:r>
          </a:p>
          <a:p>
            <a:pPr algn="l">
              <a:lnSpc>
                <a:spcPct val="150000"/>
              </a:lnSpc>
            </a:pPr>
            <a:r>
              <a:rPr sz="1300" b="0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・複数回答は回答者割合（合計は 100% を超える）。クロスは横%（行＝軸区分）</a:t>
            </a:r>
          </a:p>
          <a:p>
            <a:pPr algn="l">
              <a:lnSpc>
                <a:spcPct val="150000"/>
              </a:lnSpc>
            </a:pPr>
            <a:r>
              <a:rPr sz="1300" b="0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・上限開放区間（例: 50,000円以上）から平均は算出しない</a:t>
            </a:r>
          </a:p>
          <a:p>
            <a:pPr algn="l">
              <a:lnSpc>
                <a:spcPct val="150000"/>
              </a:lnSpc>
            </a:pPr>
            <a:r>
              <a:rPr sz="1300" b="0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・推計・ウェイトバック・信頼区間・検定は行わない（実態調査）</a:t>
            </a:r>
          </a:p>
          <a:p>
            <a:pPr algn="l">
              <a:lnSpc>
                <a:spcPct val="150000"/>
              </a:lnSpc>
            </a:pPr>
            <a:r>
              <a:rPr sz="1300" b="0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・n が少ないセルは表示を制御（1〜4 非表示／5〜9 件数のみ／10〜29 参考値）</a:t>
            </a:r>
          </a:p>
          <a:p>
            <a:pPr algn="l">
              <a:lnSpc>
                <a:spcPct val="150000"/>
              </a:lnSpc>
            </a:pPr>
            <a:r>
              <a:rPr sz="1300" b="0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・本 PPTX の図と数字は HTML 報告書と同じ集計値（aggregates.json）から生成。PPTX 側で再集計していない</a:t>
            </a:r>
          </a:p>
          <a:p>
            <a:pPr algn="l">
              <a:lnSpc>
                <a:spcPct val="150000"/>
              </a:lnSpc>
            </a:pPr>
            <a:r>
              <a:rPr sz="1300" b="0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・Excel（takasu-residents-2026_集計.xlsx）の集計セルは数式で残し、独立再計算と全セル一致を確認済み</a:t>
            </a:r>
          </a:p>
          <a:p>
            <a:pPr algn="l">
              <a:lnSpc>
                <a:spcPct val="150000"/>
              </a:lnSpc>
            </a:pPr>
            <a:r>
              <a:rPr sz="1300" b="0">
                <a:solidFill>
                  <a:srgbClr val="1F2937"/>
                </a:solidFill>
                <a:latin typeface="Noto Sans JP"/>
                <a:ea typeface="Noto Sans JP"/>
                <a:cs typeface="Noto Sans JP"/>
              </a:rPr>
              <a:t>・元データ SHA256: raw 730f27d25fe23ba5… ／ clean fd99b8a88c9b70bb…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