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2" r:id="rId143"/>
    <p:sldId id="393" r:id="rId144"/>
    <p:sldId id="394" r:id="rId145"/>
    <p:sldId id="395" r:id="rId146"/>
    <p:sldId id="396" r:id="rId147"/>
    <p:sldId id="397" r:id="rId148"/>
    <p:sldId id="398" r:id="rId149"/>
    <p:sldId id="399" r:id="rId150"/>
    <p:sldId id="400" r:id="rId151"/>
    <p:sldId id="401" r:id="rId152"/>
    <p:sldId id="402" r:id="rId153"/>
    <p:sldId id="403" r:id="rId154"/>
    <p:sldId id="404" r:id="rId155"/>
    <p:sldId id="405" r:id="rId156"/>
    <p:sldId id="406" r:id="rId157"/>
    <p:sldId id="407" r:id="rId158"/>
    <p:sldId id="408" r:id="rId159"/>
    <p:sldId id="409" r:id="rId160"/>
    <p:sldId id="410" r:id="rId161"/>
    <p:sldId id="411" r:id="rId162"/>
    <p:sldId id="412" r:id="rId163"/>
    <p:sldId id="413" r:id="rId164"/>
    <p:sldId id="414" r:id="rId165"/>
    <p:sldId id="415" r:id="rId166"/>
    <p:sldId id="416" r:id="rId167"/>
    <p:sldId id="417" r:id="rId168"/>
    <p:sldId id="418" r:id="rId169"/>
    <p:sldId id="419" r:id="rId170"/>
    <p:sldId id="420" r:id="rId171"/>
    <p:sldId id="421" r:id="rId172"/>
    <p:sldId id="422" r:id="rId173"/>
    <p:sldId id="423" r:id="rId174"/>
    <p:sldId id="424" r:id="rId175"/>
    <p:sldId id="425" r:id="rId17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Relationship Id="rId130" Type="http://schemas.openxmlformats.org/officeDocument/2006/relationships/slide" Target="slides/slide124.xml"/><Relationship Id="rId131" Type="http://schemas.openxmlformats.org/officeDocument/2006/relationships/slide" Target="slides/slide125.xml"/><Relationship Id="rId132" Type="http://schemas.openxmlformats.org/officeDocument/2006/relationships/slide" Target="slides/slide126.xml"/><Relationship Id="rId133" Type="http://schemas.openxmlformats.org/officeDocument/2006/relationships/slide" Target="slides/slide127.xml"/><Relationship Id="rId134" Type="http://schemas.openxmlformats.org/officeDocument/2006/relationships/slide" Target="slides/slide128.xml"/><Relationship Id="rId135" Type="http://schemas.openxmlformats.org/officeDocument/2006/relationships/slide" Target="slides/slide129.xml"/><Relationship Id="rId136" Type="http://schemas.openxmlformats.org/officeDocument/2006/relationships/slide" Target="slides/slide130.xml"/><Relationship Id="rId137" Type="http://schemas.openxmlformats.org/officeDocument/2006/relationships/slide" Target="slides/slide131.xml"/><Relationship Id="rId138" Type="http://schemas.openxmlformats.org/officeDocument/2006/relationships/slide" Target="slides/slide132.xml"/><Relationship Id="rId139" Type="http://schemas.openxmlformats.org/officeDocument/2006/relationships/slide" Target="slides/slide133.xml"/><Relationship Id="rId140" Type="http://schemas.openxmlformats.org/officeDocument/2006/relationships/slide" Target="slides/slide134.xml"/><Relationship Id="rId141" Type="http://schemas.openxmlformats.org/officeDocument/2006/relationships/slide" Target="slides/slide135.xml"/><Relationship Id="rId142" Type="http://schemas.openxmlformats.org/officeDocument/2006/relationships/slide" Target="slides/slide136.xml"/><Relationship Id="rId143" Type="http://schemas.openxmlformats.org/officeDocument/2006/relationships/slide" Target="slides/slide137.xml"/><Relationship Id="rId144" Type="http://schemas.openxmlformats.org/officeDocument/2006/relationships/slide" Target="slides/slide138.xml"/><Relationship Id="rId145" Type="http://schemas.openxmlformats.org/officeDocument/2006/relationships/slide" Target="slides/slide139.xml"/><Relationship Id="rId146" Type="http://schemas.openxmlformats.org/officeDocument/2006/relationships/slide" Target="slides/slide140.xml"/><Relationship Id="rId147" Type="http://schemas.openxmlformats.org/officeDocument/2006/relationships/slide" Target="slides/slide141.xml"/><Relationship Id="rId148" Type="http://schemas.openxmlformats.org/officeDocument/2006/relationships/slide" Target="slides/slide142.xml"/><Relationship Id="rId149" Type="http://schemas.openxmlformats.org/officeDocument/2006/relationships/slide" Target="slides/slide143.xml"/><Relationship Id="rId150" Type="http://schemas.openxmlformats.org/officeDocument/2006/relationships/slide" Target="slides/slide144.xml"/><Relationship Id="rId151" Type="http://schemas.openxmlformats.org/officeDocument/2006/relationships/slide" Target="slides/slide145.xml"/><Relationship Id="rId152" Type="http://schemas.openxmlformats.org/officeDocument/2006/relationships/slide" Target="slides/slide146.xml"/><Relationship Id="rId153" Type="http://schemas.openxmlformats.org/officeDocument/2006/relationships/slide" Target="slides/slide147.xml"/><Relationship Id="rId154" Type="http://schemas.openxmlformats.org/officeDocument/2006/relationships/slide" Target="slides/slide148.xml"/><Relationship Id="rId155" Type="http://schemas.openxmlformats.org/officeDocument/2006/relationships/slide" Target="slides/slide149.xml"/><Relationship Id="rId156" Type="http://schemas.openxmlformats.org/officeDocument/2006/relationships/slide" Target="slides/slide150.xml"/><Relationship Id="rId157" Type="http://schemas.openxmlformats.org/officeDocument/2006/relationships/slide" Target="slides/slide151.xml"/><Relationship Id="rId158" Type="http://schemas.openxmlformats.org/officeDocument/2006/relationships/slide" Target="slides/slide152.xml"/><Relationship Id="rId159" Type="http://schemas.openxmlformats.org/officeDocument/2006/relationships/slide" Target="slides/slide153.xml"/><Relationship Id="rId160" Type="http://schemas.openxmlformats.org/officeDocument/2006/relationships/slide" Target="slides/slide154.xml"/><Relationship Id="rId161" Type="http://schemas.openxmlformats.org/officeDocument/2006/relationships/slide" Target="slides/slide155.xml"/><Relationship Id="rId162" Type="http://schemas.openxmlformats.org/officeDocument/2006/relationships/slide" Target="slides/slide156.xml"/><Relationship Id="rId163" Type="http://schemas.openxmlformats.org/officeDocument/2006/relationships/slide" Target="slides/slide157.xml"/><Relationship Id="rId164" Type="http://schemas.openxmlformats.org/officeDocument/2006/relationships/slide" Target="slides/slide158.xml"/><Relationship Id="rId165" Type="http://schemas.openxmlformats.org/officeDocument/2006/relationships/slide" Target="slides/slide159.xml"/><Relationship Id="rId166" Type="http://schemas.openxmlformats.org/officeDocument/2006/relationships/slide" Target="slides/slide160.xml"/><Relationship Id="rId167" Type="http://schemas.openxmlformats.org/officeDocument/2006/relationships/slide" Target="slides/slide161.xml"/><Relationship Id="rId168" Type="http://schemas.openxmlformats.org/officeDocument/2006/relationships/slide" Target="slides/slide162.xml"/><Relationship Id="rId169" Type="http://schemas.openxmlformats.org/officeDocument/2006/relationships/slide" Target="slides/slide163.xml"/><Relationship Id="rId170" Type="http://schemas.openxmlformats.org/officeDocument/2006/relationships/slide" Target="slides/slide164.xml"/><Relationship Id="rId171" Type="http://schemas.openxmlformats.org/officeDocument/2006/relationships/slide" Target="slides/slide165.xml"/><Relationship Id="rId172" Type="http://schemas.openxmlformats.org/officeDocument/2006/relationships/slide" Target="slides/slide166.xml"/><Relationship Id="rId173" Type="http://schemas.openxmlformats.org/officeDocument/2006/relationships/slide" Target="slides/slide167.xml"/><Relationship Id="rId174" Type="http://schemas.openxmlformats.org/officeDocument/2006/relationships/slide" Target="slides/slide168.xml"/><Relationship Id="rId175" Type="http://schemas.openxmlformats.org/officeDocument/2006/relationships/slide" Target="slides/slide169.xml"/><Relationship Id="rId176" Type="http://schemas.openxmlformats.org/officeDocument/2006/relationships/slide" Target="slides/slide17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0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5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6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7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8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9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0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2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3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4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5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6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7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8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9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0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1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2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3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4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5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6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7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8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9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0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1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2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3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4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5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6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7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8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9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0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1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2.pn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3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4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5.pn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6.pn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7.pn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8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9.pn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0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1.pn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2.pn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3.pn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4.pn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5.pn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6.pn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7.pn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8.pn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9.pn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0.pn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1.pn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2.pn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3.pn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4.pn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5.pn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6.pn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7.pn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8.pn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9.pn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0.pn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1.pn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2.pn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3.pn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4.pn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5.pn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6.pn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7.pn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8.pn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9.pn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0.pn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1.pn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2.pn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3.pn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4.pn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5.pn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6.pn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7.pn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8.pn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9.pn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0.pn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1.pn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2.pn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3.pn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4.pn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5.pn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6.pn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7.pn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8.pn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9.pn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0.pn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1.pn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2.pn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3.pn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4.pn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5.pn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6.pn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7.pn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8.pn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9.pn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0.pn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1.pn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2.pn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3.pn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4.pn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5.pn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6.pn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7.pn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8.pn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9.pn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0.pn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1.pn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2.pn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3.pn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4.pn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5.pn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6.pn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7.pn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8.pn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9.pn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0.pn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1.pn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2.pn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3.pn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4.pn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5.pn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6.pn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7.pn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8.pn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9.pn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0.pn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1.pn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2.pn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3.pn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付録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37744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FFFFFF"/>
                </a:solidFill>
                <a:latin typeface="Noto Sans JP"/>
                <a:ea typeface="Noto Sans JP"/>
                <a:cs typeface="Noto Sans JP"/>
              </a:rPr>
              <a:t>高鷲地域 町民観光意識調査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38328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7E5E4"/>
                </a:solidFill>
                <a:latin typeface="Noto Sans JP"/>
                <a:ea typeface="Noto Sans JP"/>
                <a:cs typeface="Noto Sans JP"/>
              </a:rPr>
              <a:t>付録：全設問の図・区分別の図・集計表（HTML 報告書の画像をすべて収録）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3600" b="1">
                <a:solidFill>
                  <a:srgbClr val="FFFFFF"/>
                </a:solidFill>
                <a:latin typeface="Noto Sans JP"/>
                <a:ea typeface="Noto Sans JP"/>
                <a:cs typeface="Noto Sans JP"/>
              </a:rPr>
              <a:t>観光への意識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49039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E7E5E4"/>
                </a:solidFill>
                <a:latin typeface="Noto Sans JP"/>
                <a:ea typeface="Noto Sans JP"/>
                <a:cs typeface="Noto Sans JP"/>
              </a:rPr>
              <a:t>各設問は「全体 → エリア別 → 年代別 → 来訪経験別」の固定順。図の中の n が分母。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観光地であることへの評価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00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観光地であることへの評価（全体）（数値・n は図内）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観光地であることへの評価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観光地であることへの評価（年代別）（数値・n は図内）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観光地であることへの評価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観光地であることへの評価（居住別）（数値・n は図内）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観光地であることへの評価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観光地であることへの評価（観光従事別）（数値・n は図内）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観光地であることへの評価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632" y="1051560"/>
            <a:ext cx="6546431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観光振興への賛否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観光振興への賛否（全体）（数値・n は図内）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観光振興への賛否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2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観光振興への賛否（年代別）（数値・n は図内）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観光振興への賛否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2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観光振興への賛否（居住別）（数値・n は図内）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観光振興への賛否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2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観光振興への賛否（観光従事別）（数値・n は図内）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観光振興への賛否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632" y="1051560"/>
            <a:ext cx="6546431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地域経済を支えている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地域経済を支えている（全体）（数値・n は図内）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地域経済を支えている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1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地域経済を支えている（年代別）（数値・n は図内）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地域経済を支えている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1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地域経済を支えている（居住別）（数値・n は図内）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地域経済を支えている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1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地域経済を支えている（観光従事別）（数値・n は図内）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地域経済を支えている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3S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888" y="1051560"/>
            <a:ext cx="6637919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地域の雇用を生み出している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地域の雇用を生み出している（全体）（数値・n は図内）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地域の雇用を生み出している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2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地域の雇用を生み出している（年代別）（数値・n は図内）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地域の雇用を生み出している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2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地域の雇用を生み出している（居住別）（数値・n は図内）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地域の雇用を生み出している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2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地域の雇用を生み出している（観光従事別）（数値・n は図内）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地域の雇用を生み出している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3S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888" y="1051560"/>
            <a:ext cx="6637919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若い世代が地域で働く機会につながっている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若い世代が地域で働く機会につながっている（全体）（数値・n は図内）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若い世代が地域で働く機会につながっている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3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若い世代が地域で働く機会につながっている（年代別）（数値・n は図内）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若い世代が地域で働く機会につながっている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3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若い世代が地域で働く機会につながっている（居住別）（数値・n は図内）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若い世代が地域で働く機会につながっている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3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若い世代が地域で働く機会につながっている（観光従事別）（数値・n は図内）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若い世代が地域で働く機会につながっている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3S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888" y="1051560"/>
            <a:ext cx="6637919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地元のお店や事業者の売上につながっている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地元のお店や事業者の売上につながっている（全体）（数値・n は図内）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地元のお店や事業者の売上につながっている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4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地元のお店や事業者の売上につながっている（年代別）（数値・n は図内）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地元のお店や事業者の売上につながっている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4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地元のお店や事業者の売上につながっている（居住別）（数値・n は図内）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地元のお店や事業者の売上につながっている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4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地元のお店や事業者の売上につながっている（観光従事別）（数値・n は図内）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地元のお店や事業者の売上につながっている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3S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2034" y="1051560"/>
            <a:ext cx="6627627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地域の知名度やイメージ向上につながっている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地域の知名度やイメージ向上につながっている（全体）（数値・n は図内）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地域の知名度やイメージ向上につながっている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5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地域の知名度やイメージ向上につながっている（年代別）（数値・n は図内）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地域の知名度やイメージ向上につながっている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5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地域の知名度やイメージ向上につながっている（居住別）（数値・n は図内）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地域の知名度やイメージ向上につながっている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5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地域の知名度やイメージ向上につながっている（観光従事別）（数値・n は図内）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地域の知名度やイメージ向上につながっている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3S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888" y="1051560"/>
            <a:ext cx="6637919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地域の文化や暮らしを維持することにつながっている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地域の文化や暮らしを維持することにつながっている（全体）（数値・n は図内）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地域の文化や暮らしを維持することにつながっている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6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地域の文化や暮らしを維持することにつながっている（年代別）（数値・n は図内）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地域の文化や暮らしを維持することにつながっている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6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地域の文化や暮らしを維持することにつながっている（居住別）（数値・n は図内）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地域の文化や暮らしを維持することにつながっている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6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地域の文化や暮らしを維持することにつながっている（観光従事別）（数値・n は図内）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地域の文化や暮らしを維持することにつながっている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3S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888" y="1051560"/>
            <a:ext cx="6637919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自分自身や家族の暮らしにも良い影響がある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自分自身や家族の暮らしにも良い影響がある（全体）（数値・n は図内）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自分自身や家族の暮らしにも良い影響がある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7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自分自身や家族の暮らしにも良い影響がある（年代別）（数値・n は図内）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自分自身や家族の暮らしにも良い影響がある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7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自分自身や家族の暮らしにも良い影響がある（居住別）（数値・n は図内）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自分自身や家族の暮らしにも良い影響がある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7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自分自身や家族の暮らしにも良い影響がある（観光従事別）（数値・n は図内）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自分自身や家族の暮らしにも良い影響がある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3S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888" y="1051560"/>
            <a:ext cx="6637919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観光による利益が地域全体に還元されている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観光による利益が地域全体に還元されている（全体）（数値・n は図内）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観光による利益が地域全体に還元されている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8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観光による利益が地域全体に還元されている（年代別）（数値・n は図内）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観光による利益が地域全体に還元されている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8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観光による利益が地域全体に還元されている（居住別）（数値・n は図内）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観光による利益が地域全体に還元されている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3S8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観光の効果: 観光による利益が地域全体に還元されている（観光従事別）（数値・n は図内）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観光の効果: 観光による利益が地域全体に還元されている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3S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2034" y="1051560"/>
            <a:ext cx="6627627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観光客による困りごと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6411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観光客による困りごと（全体）（数値・n は図内）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観光客による困りごと　年代別（1/2）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4__age__til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1973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観光客による困りごと（年代別）（数値・n は図内）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観光客による困りごと　年代別（2/2）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4__age__til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1973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観光客による困りごと（年代別）（数値・n は図内）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観光客による困りごと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4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6411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観光客による困りごと（居住別）（数値・n は図内）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観光客による困りごと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4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6411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観光客による困りごと（観光従事別）（数値・n は図内）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観光客による困りごと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419" y="1051560"/>
            <a:ext cx="8032856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恩恵と負担のバランス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恩恵と負担のバランス（全体）（数値・n は図内）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恩恵と負担のバランス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5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恩恵と負担のバランス（年代別）（数値・n は図内）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恩恵と負担のバランス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5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恩恵と負担のバランス（居住別）（数値・n は図内）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恩恵と負担のバランス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5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恩恵と負担のバランス（観光従事別）（数値・n は図内）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恩恵と負担のバランス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632" y="1051560"/>
            <a:ext cx="6546431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観光の効果を 8 項目で並べて見る（そう思う（そう思う＋やや）の割合）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G_Q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6981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観光の効果を 8 項目で並べて見る（そう思う（そう思う＋やや）の割合）（数値・n は図内）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観光の効果を 8 項目で並べて見る（そう思う（そう思う＋やや）の割合）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G_Q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947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3600" b="1">
                <a:solidFill>
                  <a:srgbClr val="FFFFFF"/>
                </a:solidFill>
                <a:latin typeface="Noto Sans JP"/>
                <a:ea typeface="Noto Sans JP"/>
                <a:cs typeface="Noto Sans JP"/>
              </a:rPr>
              <a:t>スキー場・スノーリゾート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49039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E7E5E4"/>
                </a:solidFill>
                <a:latin typeface="Noto Sans JP"/>
                <a:ea typeface="Noto Sans JP"/>
                <a:cs typeface="Noto Sans JP"/>
              </a:rPr>
              <a:t>各設問は「全体 → エリア別 → 年代別 → 来訪経験別」の固定順。図の中の n が分母。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スキー場・スノーリゾートの重要性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スキー場・スノーリゾートの重要性（全体）（数値・n は図内）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スキー場・スノーリゾートの重要性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6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スキー場・スノーリゾートの重要性（年代別）（数値・n は図内）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スキー場・スノーリゾートの重要性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6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スキー場・スノーリゾートの重要性（居住別）（数値・n は図内）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スキー場・スノーリゾートの重要性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6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スキー場・スノーリゾートの重要性（観光従事別）（数値・n は図内）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スキー場・スノーリゾートの重要性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3870" y="1051560"/>
            <a:ext cx="6763955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高鷲の地域経済を支えている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高鷲の地域経済を支えている（全体）（数値・n は図内）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高鷲の地域経済を支えている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1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高鷲の地域経済を支えている（年代別）（数値・n は図内）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高鷲の地域経済を支えている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1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高鷲の地域経済を支えている（居住別）（数値・n は図内）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高鷲の地域経済を支えている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1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高鷲の地域経済を支えている（観光従事別）（数値・n は図内）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高鷲の地域経済を支えている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7S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888" y="1051560"/>
            <a:ext cx="6637919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地域の雇用を生み出している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地域の雇用を生み出している（全体）（数値・n は図内）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地域の雇用を生み出している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2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地域の雇用を生み出している（年代別）（数値・n は図内）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地域の雇用を生み出している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2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地域の雇用を生み出している（居住別）（数値・n は図内）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地域の雇用を生み出している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2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地域の雇用を生み出している（観光従事別）（数値・n は図内）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地域の雇用を生み出している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7S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888" y="1051560"/>
            <a:ext cx="6637919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若者が地域で働く機会につながっている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若者が地域で働く機会につながっている（全体）（数値・n は図内）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若者が地域で働く機会につながっている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3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若者が地域で働く機会につながっている（年代別）（数値・n は図内）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若者が地域で働く機会につながっている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3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若者が地域で働く機会につながっている（居住別）（数値・n は図内）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若者が地域で働く機会につながっている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3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若者が地域で働く機会につながっている（観光従事別）（数値・n は図内）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若者が地域で働く機会につながっている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7S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2034" y="1051560"/>
            <a:ext cx="6627627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高鷲の知名度・ブランド向上につながっている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高鷲の知名度・ブランド向上につながっている（全体）（数値・n は図内）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高鷲の知名度・ブランド向上につながっている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4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高鷲の知名度・ブランド向上につながっている（年代別）（数値・n は図内）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高鷲の知名度・ブランド向上につながっている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4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高鷲の知名度・ブランド向上につながっている（居住別）（数値・n は図内）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高鷲の知名度・ブランド向上につながっている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4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高鷲の知名度・ブランド向上につながっている（観光従事別）（数値・n は図内）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高鷲の知名度・ブランド向上につながっている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7S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888" y="1051560"/>
            <a:ext cx="6637919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地域外との交流を生み出している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地域外との交流を生み出している（全体）（数値・n は図内）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地域外との交流を生み出している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5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地域外との交流を生み出している（年代別）（数値・n は図内）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地域外との交流を生み出している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5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地域外との交流を生み出している（居住別）（数値・n は図内）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地域外との交流を生み出している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5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地域外との交流を生み出している（観光従事別）（数値・n は図内）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地域外との交流を生み出している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7S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888" y="1051560"/>
            <a:ext cx="6637919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地元の飲食店・宿泊施設等への経済効果がある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地元の飲食店・宿泊施設等への経済効果がある（全体）（数値・n は図内）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地元の飲食店・宿泊施設等への経済効果がある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6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地元の飲食店・宿泊施設等への経済効果がある（年代別）（数値・n は図内）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地元の飲食店・宿泊施設等への経済効果がある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6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地元の飲食店・宿泊施設等への経済効果がある（居住別）（数値・n は図内）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地元の飲食店・宿泊施設等への経済効果がある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6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地元の飲食店・宿泊施設等への経済効果がある（観光従事別）（数値・n は図内）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地元の飲食店・宿泊施設等への経済効果がある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7S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2034" y="1051560"/>
            <a:ext cx="6627627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地域住民にも利益・恩恵が還元されている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地域住民にも利益・恩恵が還元されている（全体）（数値・n は図内）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地域住民にも利益・恩恵が還元されている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7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地域住民にも利益・恩恵が還元されている（年代別）（数値・n は図内）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地域住民にも利益・恩恵が還元されている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7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地域住民にも利益・恩恵が還元されている（居住別）（数値・n は図内）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地域住民にも利益・恩恵が還元されている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7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地域住民にも利益・恩恵が還元されている（観光従事別）（数値・n は図内）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地域住民にも利益・恩恵が還元されている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7S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888" y="1051560"/>
            <a:ext cx="6637919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高鷲らしい文化・暮らしの一部になっている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高鷲らしい文化・暮らしの一部になっている（全体）（数値・n は図内）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高鷲らしい文化・暮らしの一部になっている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8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高鷲らしい文化・暮らしの一部になっている（年代別）（数値・n は図内）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高鷲らしい文化・暮らしの一部になっている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8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高鷲らしい文化・暮らしの一部になっている（居住別）（数値・n は図内）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高鷲らしい文化・暮らしの一部になっている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7S8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スキー場の効果: 高鷲らしい文化・暮らしの一部になっている（観光従事別）（数値・n は図内）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スキー場の効果: 高鷲らしい文化・暮らしの一部になっている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7S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888" y="1051560"/>
            <a:ext cx="6637919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冬季観光の課題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6411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冬季観光の課題（全体）（数値・n は図内）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冬季観光の課題　年代別（1/2）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8__age__til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1973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冬季観光の課題（年代別）（数値・n は図内）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冬季観光の課題　年代別（2/2）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8__age__til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1973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冬季観光の課題（年代別）（数値・n は図内）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冬季観光の課題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8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6411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冬季観光の課題（居住別）（数値・n は図内）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冬季観光の課題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8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6411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冬季観光の課題（観光従事別）（数値・n は図内）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冬季観光の課題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147" y="1051560"/>
            <a:ext cx="8215401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スキー場の効果を 8 項目で並べて見る（そう思う（そう思う＋やや）の割合）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G_Q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6981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スキー場の効果を 8 項目で並べて見る（そう思う（そう思う＋やや）の割合）（数値・n は図内）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スキー場の効果を 8 項目で並べて見る（そう思う（そう思う＋やや）の割合）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G_Q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0378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今後の方向性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3600" b="1">
                <a:solidFill>
                  <a:srgbClr val="FFFFFF"/>
                </a:solidFill>
                <a:latin typeface="Noto Sans JP"/>
                <a:ea typeface="Noto Sans JP"/>
                <a:cs typeface="Noto Sans JP"/>
              </a:rPr>
              <a:t>今後の方向性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49039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E7E5E4"/>
                </a:solidFill>
                <a:latin typeface="Noto Sans JP"/>
                <a:ea typeface="Noto Sans JP"/>
                <a:cs typeface="Noto Sans JP"/>
              </a:rPr>
              <a:t>各設問は「全体 → エリア別 → 年代別 → 来訪経験別」の固定順。図の中の n が分母。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今後の方向性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今後の観光の方向性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9893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今後の観光の方向性（全体）（数値・n は図内）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今後の方向性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今後の観光の方向性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9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105" y="1051560"/>
            <a:ext cx="8621485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今後の観光の方向性（年代別）（数値・n は図内）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今後の方向性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今後の観光の方向性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9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6796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今後の観光の方向性（居住別）（数値・n は図内）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今後の方向性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今後の観光の方向性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9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6796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今後の観光の方向性（観光従事別）（数値・n は図内）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今後の方向性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今後の観光の方向性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7882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今後の方向性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力を入れるべき観光（3つまで）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529" y="1051560"/>
            <a:ext cx="9702636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力を入れるべき観光（3つまで）（全体）（数値・n は図内）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今後の方向性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力を入れるべき観光（3つまで）　年代別（1/2）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0__age__til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06" y="1051560"/>
            <a:ext cx="10815483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力を入れるべき観光（3つまで）（年代別）（数値・n は図内）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今後の方向性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力を入れるべき観光（3つまで）　年代別（2/2）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0__age__til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06" y="1051560"/>
            <a:ext cx="10815483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力を入れるべき観光（3つまで）（年代別）（数値・n は図内）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今後の方向性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力を入れるべき観光（3つまで）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0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442" y="1051560"/>
            <a:ext cx="9958811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力を入れるべき観光（3つまで）（居住別）（数値・n は図内）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今後の方向性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力を入れるべき観光（3つまで）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0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442" y="1051560"/>
            <a:ext cx="9958811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力を入れるべき観光（3つまで）（観光従事別）（数値・n は図内）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今後の方向性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力を入れるべき観光（3つまで）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631" y="1051560"/>
            <a:ext cx="10212433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インバウンド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3600" b="1">
                <a:solidFill>
                  <a:srgbClr val="FFFFFF"/>
                </a:solidFill>
                <a:latin typeface="Noto Sans JP"/>
                <a:ea typeface="Noto Sans JP"/>
                <a:cs typeface="Noto Sans JP"/>
              </a:rPr>
              <a:t>インバウンド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49039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E7E5E4"/>
                </a:solidFill>
                <a:latin typeface="Noto Sans JP"/>
                <a:ea typeface="Noto Sans JP"/>
                <a:cs typeface="Noto Sans JP"/>
              </a:rPr>
              <a:t>各設問は「全体 → エリア別 → 年代別 → 来訪経験別」の固定順。図の中の n が分母。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インバウンド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インバウンド誘致への賛否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8460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インバウンド誘致への賛否（全体）（数値・n は図内）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インバウンド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インバウンド誘致への賛否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3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718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インバウンド誘致への賛否（年代別）（数値・n は図内）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インバウンド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インバウンド誘致への賛否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3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3852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インバウンド誘致への賛否（居住別）（数値・n は図内）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インバウンド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インバウンド誘致への賛否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3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052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インバウンド誘致への賛否（観光従事別）（数値・n は図内）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インバウンド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インバウンド誘致への賛否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611" y="1051560"/>
            <a:ext cx="6556472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インバウンド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外国人観光客への期待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51635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外国人観光客への期待（全体）（数値・n は図内）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インバウンド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外国人観光客への期待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4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0707" y="1051560"/>
            <a:ext cx="7050280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外国人観光客への期待（年代別）（数値・n は図内）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インバウンド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外国人観光客への期待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4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4007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外国人観光客への期待（居住別）（数値・n は図内）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インバウンド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外国人観光客への期待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4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4007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外国人観光客への期待（観光従事別）（数値・n は図内）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インバウンド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外国人観光客への期待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653" y="1051560"/>
            <a:ext cx="10166388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インバウンド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受け入れで大切なこと（3つまで）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8214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受け入れで大切なこと（3つまで）（全体）（数値・n は図内）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インバウンド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受け入れで大切なこと（3つまで）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5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0707" y="1051560"/>
            <a:ext cx="7050280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受け入れで大切なこと（3つまで）（年代別）（数値・n は図内）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インバウンド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受け入れで大切なこと（3つまで）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5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4007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受け入れで大切なこと（3つまで）（居住別）（数値・n は図内）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インバウンド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受け入れで大切なこと（3つまで）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5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4007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受け入れで大切なこと（3つまで）（観光従事別）（数値・n は図内）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インバウンド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受け入れで大切なこと（3つまで）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799" y="1051560"/>
            <a:ext cx="8672096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期待と大切にすること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3600" b="1">
                <a:solidFill>
                  <a:srgbClr val="FFFFFF"/>
                </a:solidFill>
                <a:latin typeface="Noto Sans JP"/>
                <a:ea typeface="Noto Sans JP"/>
                <a:cs typeface="Noto Sans JP"/>
              </a:rPr>
              <a:t>期待と大切にすること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49039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E7E5E4"/>
                </a:solidFill>
                <a:latin typeface="Noto Sans JP"/>
                <a:ea typeface="Noto Sans JP"/>
                <a:cs typeface="Noto Sans JP"/>
              </a:rPr>
              <a:t>各設問は「全体 → エリア別 → 年代別 → 来訪経験別」の固定順。図の中の n が分母。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期待と大切にすること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観光の発展に期待すること（3つまで）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36380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観光の発展に期待すること（3つまで）（全体）（数値・n は図内）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期待と大切にすること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観光の発展に期待すること（3つまで）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6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0707" y="1051560"/>
            <a:ext cx="7050280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観光の発展に期待すること（3つまで）（年代別）（数値・n は図内）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期待と大切にすること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観光の発展に期待すること（3つまで）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6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4007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観光の発展に期待すること（3つまで）（居住別）（数値・n は図内）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期待と大切にすること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観光の発展に期待すること（3つまで）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6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4007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観光の発展に期待すること（3つまで）（観光従事別）（数値・n は図内）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期待と大切にすること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観光の発展に期待すること（3つまで）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264" y="1051560"/>
            <a:ext cx="8153166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期待と大切にすること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最も大切にすべきこと（3つまで）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91852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最も大切にすべきこと（3つまで）（全体）（数値・n は図内）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期待と大切にすること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最も大切にすべきこと（3つまで）　年代別（1/2）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7__age__til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4377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最も大切にすべきこと（3つまで）（年代別）（数値・n は図内）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期待と大切にすること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最も大切にすべきこと（3つまで）　年代別（2/2）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7__age__til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4377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最も大切にすべきこと（3つまで）（年代別）（数値・n は図内）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期待と大切にすること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最も大切にすべきこと（3つまで）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7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8815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最も大切にすべきこと（3つまで）（居住別）（数値・n は図内）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期待と大切にすること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最も大切にすべきこと（3つまで）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17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48815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最も大切にすべきこと（3つまで）（観光従事別）（数値・n は図内）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期待と大切にすること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最も大切にすべきこと（3つまで）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6009" y="1051560"/>
            <a:ext cx="8579676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回答者の姿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3600" b="1">
                <a:solidFill>
                  <a:srgbClr val="FFFFFF"/>
                </a:solidFill>
                <a:latin typeface="Noto Sans JP"/>
                <a:ea typeface="Noto Sans JP"/>
                <a:cs typeface="Noto Sans JP"/>
              </a:rPr>
              <a:t>回答者の姿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49039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E7E5E4"/>
                </a:solidFill>
                <a:latin typeface="Noto Sans JP"/>
                <a:ea typeface="Noto Sans JP"/>
                <a:cs typeface="Noto Sans JP"/>
              </a:rPr>
              <a:t>各設問は「全体 → エリア別 → 年代別 → 来訪経験別」の固定順。図の中の n が分母。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回答者の姿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居住年数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6888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居住年数（全体）（数値・n は図内）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回答者の姿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居住年数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21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36" y="1051560"/>
            <a:ext cx="11093823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居住年数（年代別）（数値・n は図内）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回答者の姿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居住年数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21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9585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居住年数（居住別）（数値・n は図内）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回答者の姿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居住年数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21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9585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居住年数（観光従事別）（数値・n は図内）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回答者の姿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居住年数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5358" y="1051560"/>
            <a:ext cx="7220979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回答者の姿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スキー場との関わり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29770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スキー場との関わり（全体）（数値・n は図内）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回答者の姿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スキー場との関わり　年代別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24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94" y="1051560"/>
            <a:ext cx="10125906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スキー場との関わり（年代別）（数値・n は図内）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回答者の姿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スキー場との関わり　居住別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24__res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19888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スキー場との関わり（居住別）（数値・n は図内）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回答者の姿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スキー場との関わり　観光従事別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Q24_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094415" cy="319888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図: スキー場との関わり（観光従事別）（数値・n は図内）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回答者の姿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スキー場との関わり　集計表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card-Q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660" y="1051560"/>
            <a:ext cx="9026374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